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344" r:id="rId2"/>
    <p:sldId id="1331" r:id="rId3"/>
    <p:sldId id="1475" r:id="rId4"/>
    <p:sldId id="1329" r:id="rId5"/>
    <p:sldId id="1328" r:id="rId6"/>
    <p:sldId id="1351" r:id="rId7"/>
    <p:sldId id="1322" r:id="rId8"/>
    <p:sldId id="15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1T22:44:18.40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1644-1F55-413D-89AE-613D215354A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B98B-4B2D-4371-80EA-27C26802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1827-882D-4D77-B0CB-7F3250C83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Females affected predominantly in the under 30 age group (Helsinki Study).</a:t>
            </a:r>
          </a:p>
          <a:p>
            <a:r>
              <a:rPr lang="en-US" dirty="0"/>
              <a:t>Posterior Circulation – cerebellum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81827-882D-4D77-B0CB-7F3250C83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Oxidative Stress in Brain Disease</a:t>
            </a:r>
          </a:p>
          <a:p>
            <a:r>
              <a:rPr lang="en-US" dirty="0"/>
              <a:t>For any condition you see in the office you can research the mechanisms and see whether there is overlap – this </a:t>
            </a:r>
            <a:r>
              <a:rPr lang="en-US" dirty="0" err="1"/>
              <a:t>ist</a:t>
            </a:r>
            <a:r>
              <a:rPr lang="en-US" dirty="0"/>
              <a:t> he way to communicate this material to colleagues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81827-882D-4D77-B0CB-7F3250C83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81827-882D-4D77-B0CB-7F3250C83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1827-882D-4D77-B0CB-7F3250C83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Hyperlipidemia, </a:t>
            </a:r>
            <a:r>
              <a:rPr lang="en-US" dirty="0" err="1"/>
              <a:t>htn</a:t>
            </a:r>
            <a:r>
              <a:rPr lang="en-US" dirty="0"/>
              <a:t>, DM, smoking</a:t>
            </a:r>
          </a:p>
          <a:p>
            <a:r>
              <a:rPr lang="en-US" dirty="0"/>
              <a:t>Human exposure to RF and other emfs has increased exponentially </a:t>
            </a:r>
          </a:p>
          <a:p>
            <a:r>
              <a:rPr lang="en-US" dirty="0"/>
              <a:t>Altering signal transduction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81827-882D-4D77-B0CB-7F3250C83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9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only want to learn one EMF bioeffect, this is the one</a:t>
            </a:r>
          </a:p>
          <a:p>
            <a:r>
              <a:rPr lang="en-US" dirty="0"/>
              <a:t>Everything 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1827-882D-4D77-B0CB-7F3250C83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sources of ROS in health and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1827-882D-4D77-B0CB-7F3250C83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F42D8AEE-9882-7B4C-AF28-165E10B29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32963D98-0537-6043-A2DE-71257E165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E8342837-93BE-B447-B04C-D65B616B2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11277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0"/>
            <a:ext cx="294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4FEB2635-CD4E-AD4A-81A5-8759ADC9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127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45600" y="0"/>
            <a:ext cx="294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289DEE75-D059-9845-8CDE-B673BD98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1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600"/>
            </a:lvl2pPr>
            <a:lvl3pPr marL="188252" indent="0">
              <a:buNone/>
              <a:defRPr/>
            </a:lvl3pPr>
            <a:lvl4pPr marL="376504" indent="0">
              <a:buNone/>
              <a:defRPr/>
            </a:lvl4pPr>
            <a:lvl5pPr marL="5647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265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176362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CD47-653D-46EC-81CD-B894444A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0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E712F475-37BE-5C4D-A3FA-7A4680304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F96215BF-7307-E646-A879-678FD7EF8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13DB108D-CCA6-8C40-8CC7-DADA2539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7A743AC9-9A4C-6F4B-9511-2BFF5EF2D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1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9AC7D2AE-5EFC-C84C-958A-B30C5D93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49ADABA8-D836-EE40-A458-C7471F220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58CE1934-879A-EC4B-8E8F-85285FAC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IBE - </a:t>
            </a:r>
            <a:fld id="{E665EA75-FACB-B84C-8BC6-FDD9D137F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{George, 2017 #69}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© IBE - </a:t>
            </a:r>
            <a:fld id="{C50164D1-7E0B-4B46-83B6-13065516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ECE38-E967-4ECF-9ABD-6C627116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99" t="54075" r="8417" b="26815"/>
          <a:stretch/>
        </p:blipFill>
        <p:spPr>
          <a:xfrm>
            <a:off x="599440" y="472440"/>
            <a:ext cx="4277360" cy="1310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685E8-B3C1-4D64-BAB8-E09F72A6E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7" t="9781" r="6484" b="7445"/>
          <a:stretch/>
        </p:blipFill>
        <p:spPr>
          <a:xfrm>
            <a:off x="0" y="2325903"/>
            <a:ext cx="8656320" cy="452701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12BDC9-988C-42F1-9DDF-B04C2CE15850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5"/>
          <a:srcRect l="1598" t="6858" r="2269" b="2246"/>
          <a:stretch/>
        </p:blipFill>
        <p:spPr>
          <a:xfrm>
            <a:off x="5989320" y="199554"/>
            <a:ext cx="6024880" cy="3083560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205D6A-7306-4D7B-88F6-3DBAF08774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417" t="55101" r="8834" b="27851"/>
          <a:stretch/>
        </p:blipFill>
        <p:spPr>
          <a:xfrm>
            <a:off x="8077200" y="4240325"/>
            <a:ext cx="4114800" cy="11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8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1EB8-21D6-4303-9863-EBDD18A4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599"/>
            <a:ext cx="10972800" cy="721895"/>
          </a:xfrm>
        </p:spPr>
        <p:txBody>
          <a:bodyPr/>
          <a:lstStyle/>
          <a:p>
            <a:r>
              <a:rPr lang="en-US" dirty="0"/>
              <a:t>Stroke in the Young – An 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731E-3AD3-4BBE-A232-2E1CBD0B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155032"/>
            <a:ext cx="11173326" cy="4860758"/>
          </a:xfrm>
        </p:spPr>
        <p:txBody>
          <a:bodyPr/>
          <a:lstStyle/>
          <a:p>
            <a:r>
              <a:rPr lang="en-US" dirty="0"/>
              <a:t>George et al. (2017) reviewed U.S. hospitalization data from the National Inpatient Sample</a:t>
            </a:r>
          </a:p>
          <a:p>
            <a:r>
              <a:rPr lang="en-US" b="1" dirty="0"/>
              <a:t>Review of two large data sets (combined n=784,154 hospitalizations) showed significant increase in acute ischemic stroke (AIS) hospitalization rates for men and women </a:t>
            </a:r>
          </a:p>
          <a:p>
            <a:r>
              <a:rPr lang="en-US" b="1" dirty="0"/>
              <a:t>Rates have nearly doubled for men aged 18-34 and 35-44 since 1995-1996. </a:t>
            </a:r>
            <a:r>
              <a:rPr lang="en-US" dirty="0"/>
              <a:t>Rates for older adults 55-64 have not changed from 2003-2004</a:t>
            </a:r>
            <a:endParaRPr lang="en-US" b="1" dirty="0"/>
          </a:p>
          <a:p>
            <a:r>
              <a:rPr lang="en-US" dirty="0"/>
              <a:t>Trends are consistent with other studies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88A7-A226-49DA-AD5A-288FB9DC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7374" y="6126165"/>
            <a:ext cx="8097252" cy="731520"/>
          </a:xfrm>
          <a:solidFill>
            <a:schemeClr val="bg1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t>George, M. G., Tong, X., &amp; Bowman, B. A. (2017). Prevalence of cardiovascular risk factors and strokes in younger adults. JAMA neurology, 74(6), 695-703. </a:t>
            </a:r>
          </a:p>
        </p:txBody>
      </p:sp>
    </p:spTree>
    <p:extLst>
      <p:ext uri="{BB962C8B-B14F-4D97-AF65-F5344CB8AC3E}">
        <p14:creationId xmlns:p14="http://schemas.microsoft.com/office/powerpoint/2010/main" val="161650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5DB290-9D12-43E4-BD59-9AA19DC0D21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316786" y="195332"/>
            <a:ext cx="11558427" cy="646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96B46F-CFE9-4869-80C1-37886E32A209}"/>
              </a:ext>
            </a:extLst>
          </p:cNvPr>
          <p:cNvSpPr txBox="1"/>
          <p:nvPr/>
        </p:nvSpPr>
        <p:spPr>
          <a:xfrm>
            <a:off x="7363327" y="2526632"/>
            <a:ext cx="4828674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Popa-Wagner, A.,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S.,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Sivanesan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S., Chang, E., &amp;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A.-M. (2013). ROS and brain diseases: the good, the bad, and the ugly.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Medicine and Cellular Longevity, 2013.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92D38-7D63-4D54-8D5F-D0A36028A9EB}"/>
              </a:ext>
            </a:extLst>
          </p:cNvPr>
          <p:cNvSpPr txBox="1"/>
          <p:nvPr/>
        </p:nvSpPr>
        <p:spPr>
          <a:xfrm>
            <a:off x="-1" y="1431757"/>
            <a:ext cx="3874169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shared mechanism between mental illness, stroke, and dementia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oxidative stress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brain is especially susceptible to ROS – it is a major metabolizer of O2, yet has relatively feeble protective antioxidant mechanisms”</a:t>
            </a:r>
          </a:p>
        </p:txBody>
      </p:sp>
    </p:spTree>
    <p:extLst>
      <p:ext uri="{BB962C8B-B14F-4D97-AF65-F5344CB8AC3E}">
        <p14:creationId xmlns:p14="http://schemas.microsoft.com/office/powerpoint/2010/main" val="409119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2EBA46-C5AE-4E1B-85AC-28925E8D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5"/>
            <a:ext cx="10972800" cy="767602"/>
          </a:xfrm>
        </p:spPr>
        <p:txBody>
          <a:bodyPr/>
          <a:lstStyle/>
          <a:p>
            <a:r>
              <a:rPr lang="en-US" dirty="0"/>
              <a:t>Oxidative Stress and Cardiovascular Disease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4579A6-8898-4AF8-93CB-902BC92F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90" r="9954" b="1115"/>
          <a:stretch/>
        </p:blipFill>
        <p:spPr>
          <a:xfrm>
            <a:off x="4397339" y="986319"/>
            <a:ext cx="7693985" cy="5735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847E30-F843-4240-9644-1FB349CA2C58}"/>
              </a:ext>
            </a:extLst>
          </p:cNvPr>
          <p:cNvSpPr txBox="1"/>
          <p:nvPr/>
        </p:nvSpPr>
        <p:spPr>
          <a:xfrm>
            <a:off x="-1" y="904128"/>
            <a:ext cx="4397339" cy="48936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conditions associated with  increased oxidative stress and inflammation (ischemic heart disease, cardiomyopathy, hypertension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NO and superoxide (O2•−) react to form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peroxynitrite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(ONOO−) which induces cell damage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via oxidation and nitration: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lipid peroxidation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inactivation of enzymes/proteins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activation of stress signaling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E3700-6CEC-4A3C-B249-5F3E3E337119}"/>
              </a:ext>
            </a:extLst>
          </p:cNvPr>
          <p:cNvSpPr txBox="1"/>
          <p:nvPr/>
        </p:nvSpPr>
        <p:spPr>
          <a:xfrm>
            <a:off x="-2" y="5934670"/>
            <a:ext cx="474044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Pacher, P., Beckman, J. S., &amp;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Liaudet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L. (2007). Nitric oxide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peroxynitrite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health and disease.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Physiological Reviews, 87(1), 315-424. </a:t>
            </a:r>
          </a:p>
        </p:txBody>
      </p:sp>
    </p:spTree>
    <p:extLst>
      <p:ext uri="{BB962C8B-B14F-4D97-AF65-F5344CB8AC3E}">
        <p14:creationId xmlns:p14="http://schemas.microsoft.com/office/powerpoint/2010/main" val="45063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940A507-F56B-4DA5-850C-46D725B4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2229"/>
          </a:xfrm>
        </p:spPr>
        <p:txBody>
          <a:bodyPr/>
          <a:lstStyle/>
          <a:p>
            <a:r>
              <a:rPr lang="en-US" b="1" dirty="0"/>
              <a:t>Oxidative Stress and Heart Failure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E6AB27A-9762-445E-A542-71B39EC88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856" r="13260"/>
          <a:stretch/>
        </p:blipFill>
        <p:spPr>
          <a:xfrm>
            <a:off x="4677805" y="1239252"/>
            <a:ext cx="7417942" cy="5492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8AFE5-579F-454D-BF3E-98E81246812D}"/>
              </a:ext>
            </a:extLst>
          </p:cNvPr>
          <p:cNvSpPr txBox="1"/>
          <p:nvPr/>
        </p:nvSpPr>
        <p:spPr>
          <a:xfrm>
            <a:off x="2586789" y="5934670"/>
            <a:ext cx="469231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Pacher, P., Beckman, J. S., &amp; </a:t>
            </a:r>
            <a:r>
              <a:rPr lang="en-US" b="1" dirty="0" err="1"/>
              <a:t>Liaudet</a:t>
            </a:r>
            <a:r>
              <a:rPr lang="en-US" b="1" dirty="0"/>
              <a:t>, L. (2007). Nitric oxide and </a:t>
            </a:r>
            <a:r>
              <a:rPr lang="en-US" b="1" dirty="0" err="1"/>
              <a:t>peroxynitrite</a:t>
            </a:r>
            <a:r>
              <a:rPr lang="en-US" b="1" dirty="0"/>
              <a:t> in health and disease. </a:t>
            </a:r>
            <a:r>
              <a:rPr lang="en-US" b="1" i="1" dirty="0"/>
              <a:t>Physiological Reviews, 87(1), 315-424</a:t>
            </a:r>
            <a:r>
              <a:rPr lang="en-US" i="1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3DD0E-44D9-426E-B364-DE17A7AF2AB0}"/>
              </a:ext>
            </a:extLst>
          </p:cNvPr>
          <p:cNvSpPr txBox="1"/>
          <p:nvPr/>
        </p:nvSpPr>
        <p:spPr>
          <a:xfrm>
            <a:off x="1" y="1251284"/>
            <a:ext cx="46080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NTP Cell Phone Study included cardiac findings</a:t>
            </a:r>
          </a:p>
          <a:p>
            <a:pPr lvl="1"/>
            <a:r>
              <a:rPr lang="en-US" sz="2800" dirty="0"/>
              <a:t>1) Cardiac Tumors (schwannomas)</a:t>
            </a:r>
          </a:p>
          <a:p>
            <a:pPr lvl="1"/>
            <a:r>
              <a:rPr lang="en-US" sz="2800" dirty="0"/>
              <a:t>2) RV Cardiomyopathy</a:t>
            </a:r>
          </a:p>
          <a:p>
            <a:pPr lvl="1"/>
            <a:endParaRPr lang="en-US" sz="28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HF and EMFs - overlapping mechanisms</a:t>
            </a:r>
          </a:p>
          <a:p>
            <a:pPr marL="0" lvl="1"/>
            <a:r>
              <a:rPr lang="en-US" sz="2800" b="1" dirty="0"/>
              <a:t>	</a:t>
            </a:r>
            <a:r>
              <a:rPr lang="en-US" sz="2800" dirty="0"/>
              <a:t>1) Oxidative Stress</a:t>
            </a:r>
          </a:p>
          <a:p>
            <a:pPr marL="0" lvl="1"/>
            <a:r>
              <a:rPr lang="en-US" sz="2800" dirty="0"/>
              <a:t>	2) Mitochondrial 	Dysfunction</a:t>
            </a:r>
          </a:p>
        </p:txBody>
      </p:sp>
    </p:spTree>
    <p:extLst>
      <p:ext uri="{BB962C8B-B14F-4D97-AF65-F5344CB8AC3E}">
        <p14:creationId xmlns:p14="http://schemas.microsoft.com/office/powerpoint/2010/main" val="159100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098560-33E9-49E5-AF9C-06B8EDEB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092"/>
            <a:ext cx="6300357" cy="1112043"/>
          </a:xfrm>
        </p:spPr>
        <p:txBody>
          <a:bodyPr/>
          <a:lstStyle/>
          <a:p>
            <a:r>
              <a:rPr lang="en-US" sz="3600" dirty="0"/>
              <a:t>EMFs – An Emerging Risk Factor for Cardiovascular Disease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E8884F-A5B1-4BAC-9432-894DC9A80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7919" y="172092"/>
            <a:ext cx="5866543" cy="65138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2824E-417F-4C4A-8679-C9004F067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538" y="1395663"/>
            <a:ext cx="5866543" cy="47305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Increasing proportion of ST elevation MI patients lack traditional cardiac risk factors (Vernon ST, </a:t>
            </a:r>
            <a:r>
              <a:rPr lang="en-US" sz="2800" i="1" dirty="0"/>
              <a:t>Eur J </a:t>
            </a:r>
            <a:r>
              <a:rPr lang="en-US" sz="2800" i="1" dirty="0" err="1"/>
              <a:t>Prev</a:t>
            </a:r>
            <a:r>
              <a:rPr lang="en-US" sz="2800" i="1" dirty="0"/>
              <a:t> </a:t>
            </a:r>
            <a:r>
              <a:rPr lang="en-US" sz="2800" i="1" dirty="0" err="1"/>
              <a:t>Cardiol</a:t>
            </a:r>
            <a:r>
              <a:rPr lang="en-US" sz="2800" i="1" dirty="0"/>
              <a:t> </a:t>
            </a:r>
            <a:r>
              <a:rPr lang="en-US" sz="2800" dirty="0"/>
              <a:t>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RF is an environmental pollutant with cytotoxic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RF generates oxidative stress, which  is implicated in CVD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RF may contribute to CVD via oxidative cellular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CA847-750D-4EA1-AB24-7D0C0A25396F}"/>
              </a:ext>
            </a:extLst>
          </p:cNvPr>
          <p:cNvSpPr txBox="1"/>
          <p:nvPr/>
        </p:nvSpPr>
        <p:spPr>
          <a:xfrm>
            <a:off x="3121632" y="5934670"/>
            <a:ext cx="594873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Bandara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P., &amp; Weller, S. (2017). Cardiovascular disease: Time to identify emerging environmental risk factors. In: SAGE Publications Sage UK: London, England.</a:t>
            </a:r>
          </a:p>
        </p:txBody>
      </p:sp>
    </p:spTree>
    <p:extLst>
      <p:ext uri="{BB962C8B-B14F-4D97-AF65-F5344CB8AC3E}">
        <p14:creationId xmlns:p14="http://schemas.microsoft.com/office/powerpoint/2010/main" val="316596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692E-AF63-4121-84C3-8547919B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467"/>
            <a:ext cx="10972800" cy="1061011"/>
          </a:xfrm>
        </p:spPr>
        <p:txBody>
          <a:bodyPr/>
          <a:lstStyle/>
          <a:p>
            <a:r>
              <a:rPr lang="en-US" b="1" dirty="0"/>
              <a:t>RFR Causes Oxidative Stress</a:t>
            </a:r>
          </a:p>
        </p:txBody>
      </p:sp>
      <p:pic>
        <p:nvPicPr>
          <p:cNvPr id="17" name="Content Placeholder 13">
            <a:extLst>
              <a:ext uri="{FF2B5EF4-FFF2-40B4-BE49-F238E27FC236}">
                <a16:creationId xmlns:a16="http://schemas.microsoft.com/office/drawing/2014/main" id="{2C199323-9B1D-4EF5-BA68-A0BC1D6843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523" r="-3523"/>
          <a:stretch/>
        </p:blipFill>
        <p:spPr>
          <a:xfrm>
            <a:off x="457199" y="1118184"/>
            <a:ext cx="6055360" cy="4851081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F649C9C-AB97-48DC-B2AA-F7410A767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559" y="1153478"/>
            <a:ext cx="5398703" cy="5429885"/>
          </a:xfrm>
        </p:spPr>
        <p:txBody>
          <a:bodyPr/>
          <a:lstStyle/>
          <a:p>
            <a:r>
              <a:rPr lang="en-US" sz="3200" dirty="0"/>
              <a:t>Review of 100 available peer reviewed studies of oxidative effects of low intensity RFR</a:t>
            </a:r>
          </a:p>
          <a:p>
            <a:r>
              <a:rPr lang="en-US" sz="3200" dirty="0"/>
              <a:t>93/100 confirmed that RFR induces oxidative effects in biological systems</a:t>
            </a:r>
          </a:p>
          <a:p>
            <a:r>
              <a:rPr lang="en-US" sz="3200" b="1" dirty="0"/>
              <a:t>Conclusion: Low intensity RFR is an oxidative agent for living cells with a high pathogenic potential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B1039D-FD71-4E19-87BA-1560C7F96D85}"/>
              </a:ext>
            </a:extLst>
          </p:cNvPr>
          <p:cNvSpPr txBox="1"/>
          <p:nvPr/>
        </p:nvSpPr>
        <p:spPr>
          <a:xfrm>
            <a:off x="0" y="6073170"/>
            <a:ext cx="6870032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0" rtlCol="0">
            <a:spAutoFit/>
          </a:bodyPr>
          <a:lstStyle/>
          <a:p>
            <a:r>
              <a:rPr lang="en-US" sz="1600" dirty="0" err="1"/>
              <a:t>Yakymenko</a:t>
            </a:r>
            <a:r>
              <a:rPr lang="en-US" sz="1600" dirty="0"/>
              <a:t>, I., </a:t>
            </a:r>
            <a:r>
              <a:rPr lang="en-US" sz="1600" dirty="0" err="1"/>
              <a:t>Tsybulin</a:t>
            </a:r>
            <a:r>
              <a:rPr lang="en-US" sz="1600" dirty="0"/>
              <a:t>, O., </a:t>
            </a:r>
            <a:r>
              <a:rPr lang="en-US" sz="1600" dirty="0" err="1"/>
              <a:t>Sidorik</a:t>
            </a:r>
            <a:r>
              <a:rPr lang="en-US" sz="1600" dirty="0"/>
              <a:t>, E., </a:t>
            </a:r>
            <a:r>
              <a:rPr lang="en-US" sz="1600" dirty="0" err="1"/>
              <a:t>Henshel</a:t>
            </a:r>
            <a:r>
              <a:rPr lang="en-US" sz="1600" dirty="0"/>
              <a:t>, D., </a:t>
            </a:r>
            <a:r>
              <a:rPr lang="en-US" sz="1600" dirty="0" err="1"/>
              <a:t>Kyrylenko</a:t>
            </a:r>
            <a:r>
              <a:rPr lang="en-US" sz="1600" dirty="0"/>
              <a:t>, O., &amp; </a:t>
            </a:r>
            <a:r>
              <a:rPr lang="en-US" sz="1600" dirty="0" err="1"/>
              <a:t>Kyrylenko</a:t>
            </a:r>
            <a:r>
              <a:rPr lang="en-US" sz="1600" dirty="0"/>
              <a:t>, S. (2016). Oxidative mechanisms of biological activity of low-intensity radiofrequency radiation. </a:t>
            </a:r>
            <a:r>
              <a:rPr lang="en-US" sz="1600" i="1" dirty="0"/>
              <a:t>Electromagnetic Biology and Medicine, 35(2), 186-202. </a:t>
            </a:r>
          </a:p>
        </p:txBody>
      </p:sp>
    </p:spTree>
    <p:extLst>
      <p:ext uri="{BB962C8B-B14F-4D97-AF65-F5344CB8AC3E}">
        <p14:creationId xmlns:p14="http://schemas.microsoft.com/office/powerpoint/2010/main" val="23915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E2EAB4-B5A0-4CBE-891E-DC3BF0207292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/>
          <a:srcRect l="10557" r="9618"/>
          <a:stretch/>
        </p:blipFill>
        <p:spPr>
          <a:xfrm>
            <a:off x="0" y="894158"/>
            <a:ext cx="10263962" cy="5963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910C0-F260-4EE5-957B-4431FEA62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0" t="14916" b="67187"/>
          <a:stretch/>
        </p:blipFill>
        <p:spPr>
          <a:xfrm>
            <a:off x="1332790" y="0"/>
            <a:ext cx="7598381" cy="809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D3BCCA-52A3-4F0C-924E-F187DB33337C}"/>
              </a:ext>
            </a:extLst>
          </p:cNvPr>
          <p:cNvSpPr txBox="1"/>
          <p:nvPr/>
        </p:nvSpPr>
        <p:spPr>
          <a:xfrm>
            <a:off x="0" y="5131188"/>
            <a:ext cx="432745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Dhalla</a:t>
            </a:r>
            <a:r>
              <a:rPr lang="en-US" sz="1600" dirty="0"/>
              <a:t>, N. S., </a:t>
            </a:r>
            <a:r>
              <a:rPr lang="en-US" sz="1600" dirty="0" err="1"/>
              <a:t>Temsah</a:t>
            </a:r>
            <a:r>
              <a:rPr lang="en-US" sz="1600" dirty="0"/>
              <a:t>, R. M., &amp; </a:t>
            </a:r>
            <a:r>
              <a:rPr lang="en-US" sz="1600" dirty="0" err="1"/>
              <a:t>Netticadan</a:t>
            </a:r>
            <a:r>
              <a:rPr lang="en-US" sz="1600" dirty="0"/>
              <a:t>, T. (2000). Role of oxidative stress in cardiovascular diseases. </a:t>
            </a:r>
            <a:r>
              <a:rPr lang="en-US" sz="1600" i="1" dirty="0"/>
              <a:t>Journal of Hypertension, 18(6), 655-673</a:t>
            </a:r>
            <a:r>
              <a:rPr lang="en-US" sz="1400" i="1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C88FA-E3D5-4624-A93E-F633408033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80" t="12725" r="13049" b="29056"/>
          <a:stretch/>
        </p:blipFill>
        <p:spPr>
          <a:xfrm>
            <a:off x="8385544" y="3555644"/>
            <a:ext cx="3806456" cy="250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97AC26-DCAA-4DFB-87C0-023300AF8373}"/>
                  </a:ext>
                </a:extLst>
              </p14:cNvPr>
              <p14:cNvContentPartPr/>
              <p14:nvPr/>
            </p14:nvContentPartPr>
            <p14:xfrm>
              <a:off x="-1140868" y="63647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97AC26-DCAA-4DFB-87C0-023300AF83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49868" y="62783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1421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702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PowerPoint Presentation</vt:lpstr>
      <vt:lpstr>Stroke in the Young – An Epidemic</vt:lpstr>
      <vt:lpstr>PowerPoint Presentation</vt:lpstr>
      <vt:lpstr>Oxidative Stress and Cardiovascular Disease</vt:lpstr>
      <vt:lpstr>Oxidative Stress and Heart Failure</vt:lpstr>
      <vt:lpstr>EMFs – An Emerging Risk Factor for Cardiovascular Disease</vt:lpstr>
      <vt:lpstr>RFR Causes Oxidative Stress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Goldberg</dc:creator>
  <cp:lastModifiedBy>Sharon Goldberg</cp:lastModifiedBy>
  <cp:revision>1</cp:revision>
  <dcterms:created xsi:type="dcterms:W3CDTF">2020-04-26T21:31:16Z</dcterms:created>
  <dcterms:modified xsi:type="dcterms:W3CDTF">2020-04-26T21:39:25Z</dcterms:modified>
</cp:coreProperties>
</file>